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0384075" cy="26242963"/>
  <p:notesSz cx="9144000" cy="6858000"/>
  <p:defaultTextStyle>
    <a:defPPr>
      <a:defRPr lang="en-US"/>
    </a:defPPr>
    <a:lvl1pPr marL="0" algn="l" defTabSz="4378604" rtl="0" eaLnBrk="1" latinLnBrk="0" hangingPunct="1">
      <a:defRPr sz="8600" kern="1200">
        <a:solidFill>
          <a:schemeClr val="tx1"/>
        </a:solidFill>
        <a:latin typeface="+mn-lt"/>
        <a:ea typeface="+mn-ea"/>
        <a:cs typeface="+mn-cs"/>
      </a:defRPr>
    </a:lvl1pPr>
    <a:lvl2pPr marL="2189302" algn="l" defTabSz="4378604" rtl="0" eaLnBrk="1" latinLnBrk="0" hangingPunct="1">
      <a:defRPr sz="8600" kern="1200">
        <a:solidFill>
          <a:schemeClr val="tx1"/>
        </a:solidFill>
        <a:latin typeface="+mn-lt"/>
        <a:ea typeface="+mn-ea"/>
        <a:cs typeface="+mn-cs"/>
      </a:defRPr>
    </a:lvl2pPr>
    <a:lvl3pPr marL="4378604" algn="l" defTabSz="4378604" rtl="0" eaLnBrk="1" latinLnBrk="0" hangingPunct="1">
      <a:defRPr sz="8600" kern="1200">
        <a:solidFill>
          <a:schemeClr val="tx1"/>
        </a:solidFill>
        <a:latin typeface="+mn-lt"/>
        <a:ea typeface="+mn-ea"/>
        <a:cs typeface="+mn-cs"/>
      </a:defRPr>
    </a:lvl3pPr>
    <a:lvl4pPr marL="6567907" algn="l" defTabSz="4378604" rtl="0" eaLnBrk="1" latinLnBrk="0" hangingPunct="1">
      <a:defRPr sz="8600" kern="1200">
        <a:solidFill>
          <a:schemeClr val="tx1"/>
        </a:solidFill>
        <a:latin typeface="+mn-lt"/>
        <a:ea typeface="+mn-ea"/>
        <a:cs typeface="+mn-cs"/>
      </a:defRPr>
    </a:lvl4pPr>
    <a:lvl5pPr marL="8757209" algn="l" defTabSz="4378604" rtl="0" eaLnBrk="1" latinLnBrk="0" hangingPunct="1">
      <a:defRPr sz="8600" kern="1200">
        <a:solidFill>
          <a:schemeClr val="tx1"/>
        </a:solidFill>
        <a:latin typeface="+mn-lt"/>
        <a:ea typeface="+mn-ea"/>
        <a:cs typeface="+mn-cs"/>
      </a:defRPr>
    </a:lvl5pPr>
    <a:lvl6pPr marL="10946511" algn="l" defTabSz="4378604" rtl="0" eaLnBrk="1" latinLnBrk="0" hangingPunct="1">
      <a:defRPr sz="8600" kern="1200">
        <a:solidFill>
          <a:schemeClr val="tx1"/>
        </a:solidFill>
        <a:latin typeface="+mn-lt"/>
        <a:ea typeface="+mn-ea"/>
        <a:cs typeface="+mn-cs"/>
      </a:defRPr>
    </a:lvl6pPr>
    <a:lvl7pPr marL="13135813" algn="l" defTabSz="4378604" rtl="0" eaLnBrk="1" latinLnBrk="0" hangingPunct="1">
      <a:defRPr sz="8600" kern="1200">
        <a:solidFill>
          <a:schemeClr val="tx1"/>
        </a:solidFill>
        <a:latin typeface="+mn-lt"/>
        <a:ea typeface="+mn-ea"/>
        <a:cs typeface="+mn-cs"/>
      </a:defRPr>
    </a:lvl7pPr>
    <a:lvl8pPr marL="15325115" algn="l" defTabSz="4378604" rtl="0" eaLnBrk="1" latinLnBrk="0" hangingPunct="1">
      <a:defRPr sz="8600" kern="1200">
        <a:solidFill>
          <a:schemeClr val="tx1"/>
        </a:solidFill>
        <a:latin typeface="+mn-lt"/>
        <a:ea typeface="+mn-ea"/>
        <a:cs typeface="+mn-cs"/>
      </a:defRPr>
    </a:lvl8pPr>
    <a:lvl9pPr marL="17514418" algn="l" defTabSz="4378604"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586" y="-29"/>
      </p:cViewPr>
      <p:guideLst>
        <p:guide orient="horz" pos="8266"/>
        <p:guide pos="15869"/>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8806" y="8152330"/>
            <a:ext cx="42826464" cy="5625228"/>
          </a:xfrm>
        </p:spPr>
        <p:txBody>
          <a:bodyPr/>
          <a:lstStyle/>
          <a:p>
            <a:r>
              <a:rPr lang="en-US" smtClean="0"/>
              <a:t>Click to edit Master title style</a:t>
            </a:r>
            <a:endParaRPr lang="en-US"/>
          </a:p>
        </p:txBody>
      </p:sp>
      <p:sp>
        <p:nvSpPr>
          <p:cNvPr id="3" name="Subtitle 2"/>
          <p:cNvSpPr>
            <a:spLocks noGrp="1"/>
          </p:cNvSpPr>
          <p:nvPr>
            <p:ph type="subTitle" idx="1"/>
          </p:nvPr>
        </p:nvSpPr>
        <p:spPr>
          <a:xfrm>
            <a:off x="7557611" y="14871012"/>
            <a:ext cx="35268853" cy="6706535"/>
          </a:xfrm>
        </p:spPr>
        <p:txBody>
          <a:bodyPr/>
          <a:lstStyle>
            <a:lvl1pPr marL="0" indent="0" algn="ctr">
              <a:buNone/>
              <a:defRPr>
                <a:solidFill>
                  <a:schemeClr val="tx1">
                    <a:tint val="75000"/>
                  </a:schemeClr>
                </a:solidFill>
              </a:defRPr>
            </a:lvl1pPr>
            <a:lvl2pPr marL="2189302" indent="0" algn="ctr">
              <a:buNone/>
              <a:defRPr>
                <a:solidFill>
                  <a:schemeClr val="tx1">
                    <a:tint val="75000"/>
                  </a:schemeClr>
                </a:solidFill>
              </a:defRPr>
            </a:lvl2pPr>
            <a:lvl3pPr marL="4378604" indent="0" algn="ctr">
              <a:buNone/>
              <a:defRPr>
                <a:solidFill>
                  <a:schemeClr val="tx1">
                    <a:tint val="75000"/>
                  </a:schemeClr>
                </a:solidFill>
              </a:defRPr>
            </a:lvl3pPr>
            <a:lvl4pPr marL="6567907" indent="0" algn="ctr">
              <a:buNone/>
              <a:defRPr>
                <a:solidFill>
                  <a:schemeClr val="tx1">
                    <a:tint val="75000"/>
                  </a:schemeClr>
                </a:solidFill>
              </a:defRPr>
            </a:lvl4pPr>
            <a:lvl5pPr marL="8757209" indent="0" algn="ctr">
              <a:buNone/>
              <a:defRPr>
                <a:solidFill>
                  <a:schemeClr val="tx1">
                    <a:tint val="75000"/>
                  </a:schemeClr>
                </a:solidFill>
              </a:defRPr>
            </a:lvl5pPr>
            <a:lvl6pPr marL="10946511" indent="0" algn="ctr">
              <a:buNone/>
              <a:defRPr>
                <a:solidFill>
                  <a:schemeClr val="tx1">
                    <a:tint val="75000"/>
                  </a:schemeClr>
                </a:solidFill>
              </a:defRPr>
            </a:lvl6pPr>
            <a:lvl7pPr marL="13135813" indent="0" algn="ctr">
              <a:buNone/>
              <a:defRPr>
                <a:solidFill>
                  <a:schemeClr val="tx1">
                    <a:tint val="75000"/>
                  </a:schemeClr>
                </a:solidFill>
              </a:defRPr>
            </a:lvl7pPr>
            <a:lvl8pPr marL="15325115" indent="0" algn="ctr">
              <a:buNone/>
              <a:defRPr>
                <a:solidFill>
                  <a:schemeClr val="tx1">
                    <a:tint val="75000"/>
                  </a:schemeClr>
                </a:solidFill>
              </a:defRPr>
            </a:lvl8pPr>
            <a:lvl9pPr marL="17514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339586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108079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28454" y="1050937"/>
            <a:ext cx="11336417" cy="223915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19204" y="1050937"/>
            <a:ext cx="33169516" cy="223915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223032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35539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79995" y="16863536"/>
            <a:ext cx="42826464" cy="5212144"/>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979995" y="11122889"/>
            <a:ext cx="42826464" cy="5740646"/>
          </a:xfrm>
        </p:spPr>
        <p:txBody>
          <a:bodyPr anchor="b"/>
          <a:lstStyle>
            <a:lvl1pPr marL="0" indent="0">
              <a:buNone/>
              <a:defRPr sz="9600">
                <a:solidFill>
                  <a:schemeClr val="tx1">
                    <a:tint val="75000"/>
                  </a:schemeClr>
                </a:solidFill>
              </a:defRPr>
            </a:lvl1pPr>
            <a:lvl2pPr marL="2189302" indent="0">
              <a:buNone/>
              <a:defRPr sz="8600">
                <a:solidFill>
                  <a:schemeClr val="tx1">
                    <a:tint val="75000"/>
                  </a:schemeClr>
                </a:solidFill>
              </a:defRPr>
            </a:lvl2pPr>
            <a:lvl3pPr marL="4378604" indent="0">
              <a:buNone/>
              <a:defRPr sz="7700">
                <a:solidFill>
                  <a:schemeClr val="tx1">
                    <a:tint val="75000"/>
                  </a:schemeClr>
                </a:solidFill>
              </a:defRPr>
            </a:lvl3pPr>
            <a:lvl4pPr marL="6567907" indent="0">
              <a:buNone/>
              <a:defRPr sz="6700">
                <a:solidFill>
                  <a:schemeClr val="tx1">
                    <a:tint val="75000"/>
                  </a:schemeClr>
                </a:solidFill>
              </a:defRPr>
            </a:lvl4pPr>
            <a:lvl5pPr marL="8757209" indent="0">
              <a:buNone/>
              <a:defRPr sz="6700">
                <a:solidFill>
                  <a:schemeClr val="tx1">
                    <a:tint val="75000"/>
                  </a:schemeClr>
                </a:solidFill>
              </a:defRPr>
            </a:lvl5pPr>
            <a:lvl6pPr marL="10946511" indent="0">
              <a:buNone/>
              <a:defRPr sz="6700">
                <a:solidFill>
                  <a:schemeClr val="tx1">
                    <a:tint val="75000"/>
                  </a:schemeClr>
                </a:solidFill>
              </a:defRPr>
            </a:lvl6pPr>
            <a:lvl7pPr marL="13135813" indent="0">
              <a:buNone/>
              <a:defRPr sz="6700">
                <a:solidFill>
                  <a:schemeClr val="tx1">
                    <a:tint val="75000"/>
                  </a:schemeClr>
                </a:solidFill>
              </a:defRPr>
            </a:lvl7pPr>
            <a:lvl8pPr marL="15325115" indent="0">
              <a:buNone/>
              <a:defRPr sz="6700">
                <a:solidFill>
                  <a:schemeClr val="tx1">
                    <a:tint val="75000"/>
                  </a:schemeClr>
                </a:solidFill>
              </a:defRPr>
            </a:lvl8pPr>
            <a:lvl9pPr marL="1751441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338614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9204" y="6123360"/>
            <a:ext cx="22252966" cy="1731914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11905" y="6123360"/>
            <a:ext cx="22252966" cy="1731914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103436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9204" y="5874295"/>
            <a:ext cx="22261716" cy="2448126"/>
          </a:xfrm>
        </p:spPr>
        <p:txBody>
          <a:bodyPr anchor="b"/>
          <a:lstStyle>
            <a:lvl1pPr marL="0" indent="0">
              <a:buNone/>
              <a:defRPr sz="11500" b="1"/>
            </a:lvl1pPr>
            <a:lvl2pPr marL="2189302" indent="0">
              <a:buNone/>
              <a:defRPr sz="9600" b="1"/>
            </a:lvl2pPr>
            <a:lvl3pPr marL="4378604" indent="0">
              <a:buNone/>
              <a:defRPr sz="8600" b="1"/>
            </a:lvl3pPr>
            <a:lvl4pPr marL="6567907" indent="0">
              <a:buNone/>
              <a:defRPr sz="7700" b="1"/>
            </a:lvl4pPr>
            <a:lvl5pPr marL="8757209" indent="0">
              <a:buNone/>
              <a:defRPr sz="7700" b="1"/>
            </a:lvl5pPr>
            <a:lvl6pPr marL="10946511" indent="0">
              <a:buNone/>
              <a:defRPr sz="7700" b="1"/>
            </a:lvl6pPr>
            <a:lvl7pPr marL="13135813" indent="0">
              <a:buNone/>
              <a:defRPr sz="7700" b="1"/>
            </a:lvl7pPr>
            <a:lvl8pPr marL="15325115" indent="0">
              <a:buNone/>
              <a:defRPr sz="7700" b="1"/>
            </a:lvl8pPr>
            <a:lvl9pPr marL="1751441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19204" y="8322421"/>
            <a:ext cx="22261716" cy="15120079"/>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594413" y="5874295"/>
            <a:ext cx="22270461" cy="2448126"/>
          </a:xfrm>
        </p:spPr>
        <p:txBody>
          <a:bodyPr anchor="b"/>
          <a:lstStyle>
            <a:lvl1pPr marL="0" indent="0">
              <a:buNone/>
              <a:defRPr sz="11500" b="1"/>
            </a:lvl1pPr>
            <a:lvl2pPr marL="2189302" indent="0">
              <a:buNone/>
              <a:defRPr sz="9600" b="1"/>
            </a:lvl2pPr>
            <a:lvl3pPr marL="4378604" indent="0">
              <a:buNone/>
              <a:defRPr sz="8600" b="1"/>
            </a:lvl3pPr>
            <a:lvl4pPr marL="6567907" indent="0">
              <a:buNone/>
              <a:defRPr sz="7700" b="1"/>
            </a:lvl4pPr>
            <a:lvl5pPr marL="8757209" indent="0">
              <a:buNone/>
              <a:defRPr sz="7700" b="1"/>
            </a:lvl5pPr>
            <a:lvl6pPr marL="10946511" indent="0">
              <a:buNone/>
              <a:defRPr sz="7700" b="1"/>
            </a:lvl6pPr>
            <a:lvl7pPr marL="13135813" indent="0">
              <a:buNone/>
              <a:defRPr sz="7700" b="1"/>
            </a:lvl7pPr>
            <a:lvl8pPr marL="15325115" indent="0">
              <a:buNone/>
              <a:defRPr sz="7700" b="1"/>
            </a:lvl8pPr>
            <a:lvl9pPr marL="1751441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5594413" y="8322421"/>
            <a:ext cx="22270461" cy="15120079"/>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130648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131407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256730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206" y="1044859"/>
            <a:ext cx="16576014" cy="4446724"/>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9698774" y="1044861"/>
            <a:ext cx="28166097" cy="22397642"/>
          </a:xfrm>
        </p:spPr>
        <p:txBody>
          <a:bodyPr/>
          <a:lstStyle>
            <a:lvl1pPr>
              <a:defRPr sz="153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9206" y="5491585"/>
            <a:ext cx="16576014" cy="17950918"/>
          </a:xfrm>
        </p:spPr>
        <p:txBody>
          <a:bodyPr/>
          <a:lstStyle>
            <a:lvl1pPr marL="0" indent="0">
              <a:buNone/>
              <a:defRPr sz="6700"/>
            </a:lvl1pPr>
            <a:lvl2pPr marL="2189302" indent="0">
              <a:buNone/>
              <a:defRPr sz="5700"/>
            </a:lvl2pPr>
            <a:lvl3pPr marL="4378604" indent="0">
              <a:buNone/>
              <a:defRPr sz="4800"/>
            </a:lvl3pPr>
            <a:lvl4pPr marL="6567907" indent="0">
              <a:buNone/>
              <a:defRPr sz="4300"/>
            </a:lvl4pPr>
            <a:lvl5pPr marL="8757209" indent="0">
              <a:buNone/>
              <a:defRPr sz="4300"/>
            </a:lvl5pPr>
            <a:lvl6pPr marL="10946511" indent="0">
              <a:buNone/>
              <a:defRPr sz="4300"/>
            </a:lvl6pPr>
            <a:lvl7pPr marL="13135813" indent="0">
              <a:buNone/>
              <a:defRPr sz="4300"/>
            </a:lvl7pPr>
            <a:lvl8pPr marL="15325115" indent="0">
              <a:buNone/>
              <a:defRPr sz="4300"/>
            </a:lvl8pPr>
            <a:lvl9pPr marL="17514418"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180984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5631" y="18370074"/>
            <a:ext cx="30230445" cy="2168691"/>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9875631" y="2344857"/>
            <a:ext cx="30230445" cy="15745778"/>
          </a:xfrm>
        </p:spPr>
        <p:txBody>
          <a:bodyPr/>
          <a:lstStyle>
            <a:lvl1pPr marL="0" indent="0">
              <a:buNone/>
              <a:defRPr sz="15300"/>
            </a:lvl1pPr>
            <a:lvl2pPr marL="2189302" indent="0">
              <a:buNone/>
              <a:defRPr sz="13400"/>
            </a:lvl2pPr>
            <a:lvl3pPr marL="4378604" indent="0">
              <a:buNone/>
              <a:defRPr sz="11500"/>
            </a:lvl3pPr>
            <a:lvl4pPr marL="6567907" indent="0">
              <a:buNone/>
              <a:defRPr sz="9600"/>
            </a:lvl4pPr>
            <a:lvl5pPr marL="8757209" indent="0">
              <a:buNone/>
              <a:defRPr sz="9600"/>
            </a:lvl5pPr>
            <a:lvl6pPr marL="10946511" indent="0">
              <a:buNone/>
              <a:defRPr sz="9600"/>
            </a:lvl6pPr>
            <a:lvl7pPr marL="13135813" indent="0">
              <a:buNone/>
              <a:defRPr sz="9600"/>
            </a:lvl7pPr>
            <a:lvl8pPr marL="15325115" indent="0">
              <a:buNone/>
              <a:defRPr sz="9600"/>
            </a:lvl8pPr>
            <a:lvl9pPr marL="17514418" indent="0">
              <a:buNone/>
              <a:defRPr sz="9600"/>
            </a:lvl9pPr>
          </a:lstStyle>
          <a:p>
            <a:endParaRPr lang="en-US" dirty="0"/>
          </a:p>
        </p:txBody>
      </p:sp>
      <p:sp>
        <p:nvSpPr>
          <p:cNvPr id="4" name="Text Placeholder 3"/>
          <p:cNvSpPr>
            <a:spLocks noGrp="1"/>
          </p:cNvSpPr>
          <p:nvPr>
            <p:ph type="body" sz="half" idx="2"/>
          </p:nvPr>
        </p:nvSpPr>
        <p:spPr>
          <a:xfrm>
            <a:off x="9875631" y="20538766"/>
            <a:ext cx="30230445" cy="3079901"/>
          </a:xfrm>
        </p:spPr>
        <p:txBody>
          <a:bodyPr/>
          <a:lstStyle>
            <a:lvl1pPr marL="0" indent="0">
              <a:buNone/>
              <a:defRPr sz="6700"/>
            </a:lvl1pPr>
            <a:lvl2pPr marL="2189302" indent="0">
              <a:buNone/>
              <a:defRPr sz="5700"/>
            </a:lvl2pPr>
            <a:lvl3pPr marL="4378604" indent="0">
              <a:buNone/>
              <a:defRPr sz="4800"/>
            </a:lvl3pPr>
            <a:lvl4pPr marL="6567907" indent="0">
              <a:buNone/>
              <a:defRPr sz="4300"/>
            </a:lvl4pPr>
            <a:lvl5pPr marL="8757209" indent="0">
              <a:buNone/>
              <a:defRPr sz="4300"/>
            </a:lvl5pPr>
            <a:lvl6pPr marL="10946511" indent="0">
              <a:buNone/>
              <a:defRPr sz="4300"/>
            </a:lvl6pPr>
            <a:lvl7pPr marL="13135813" indent="0">
              <a:buNone/>
              <a:defRPr sz="4300"/>
            </a:lvl7pPr>
            <a:lvl8pPr marL="15325115" indent="0">
              <a:buNone/>
              <a:defRPr sz="4300"/>
            </a:lvl8pPr>
            <a:lvl9pPr marL="17514418"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4A85F-200D-4889-A61C-6A990CBB4506}" type="datetimeFigureOut">
              <a:rPr lang="en-US" smtClean="0"/>
              <a:pPr/>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116730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204" y="1050935"/>
            <a:ext cx="45345668" cy="4373827"/>
          </a:xfrm>
          <a:prstGeom prst="rect">
            <a:avLst/>
          </a:prstGeom>
        </p:spPr>
        <p:txBody>
          <a:bodyPr vert="horz" lIns="437860" tIns="218930" rIns="437860" bIns="21893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19204" y="6123360"/>
            <a:ext cx="45345668" cy="17319143"/>
          </a:xfrm>
          <a:prstGeom prst="rect">
            <a:avLst/>
          </a:prstGeom>
        </p:spPr>
        <p:txBody>
          <a:bodyPr vert="horz" lIns="437860" tIns="218930" rIns="437860" bIns="2189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19204" y="24323341"/>
            <a:ext cx="11756284" cy="1397195"/>
          </a:xfrm>
          <a:prstGeom prst="rect">
            <a:avLst/>
          </a:prstGeom>
        </p:spPr>
        <p:txBody>
          <a:bodyPr vert="horz" lIns="437860" tIns="218930" rIns="437860" bIns="218930" rtlCol="0" anchor="ctr"/>
          <a:lstStyle>
            <a:lvl1pPr algn="l">
              <a:defRPr sz="5700">
                <a:solidFill>
                  <a:schemeClr val="tx1">
                    <a:tint val="75000"/>
                  </a:schemeClr>
                </a:solidFill>
              </a:defRPr>
            </a:lvl1pPr>
          </a:lstStyle>
          <a:p>
            <a:fld id="{E2D4A85F-200D-4889-A61C-6A990CBB4506}" type="datetimeFigureOut">
              <a:rPr lang="en-US" smtClean="0"/>
              <a:pPr/>
              <a:t>1/13/2018</a:t>
            </a:fld>
            <a:endParaRPr lang="en-US" dirty="0"/>
          </a:p>
        </p:txBody>
      </p:sp>
      <p:sp>
        <p:nvSpPr>
          <p:cNvPr id="5" name="Footer Placeholder 4"/>
          <p:cNvSpPr>
            <a:spLocks noGrp="1"/>
          </p:cNvSpPr>
          <p:nvPr>
            <p:ph type="ftr" sz="quarter" idx="3"/>
          </p:nvPr>
        </p:nvSpPr>
        <p:spPr>
          <a:xfrm>
            <a:off x="17214559" y="24323341"/>
            <a:ext cx="15954957" cy="1397195"/>
          </a:xfrm>
          <a:prstGeom prst="rect">
            <a:avLst/>
          </a:prstGeom>
        </p:spPr>
        <p:txBody>
          <a:bodyPr vert="horz" lIns="437860" tIns="218930" rIns="437860" bIns="218930" rtlCol="0" anchor="ctr"/>
          <a:lstStyle>
            <a:lvl1pPr algn="ctr">
              <a:defRPr sz="5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08587" y="24323341"/>
            <a:ext cx="11756284" cy="1397195"/>
          </a:xfrm>
          <a:prstGeom prst="rect">
            <a:avLst/>
          </a:prstGeom>
        </p:spPr>
        <p:txBody>
          <a:bodyPr vert="horz" lIns="437860" tIns="218930" rIns="437860" bIns="218930" rtlCol="0" anchor="ctr"/>
          <a:lstStyle>
            <a:lvl1pPr algn="r">
              <a:defRPr sz="5700">
                <a:solidFill>
                  <a:schemeClr val="tx1">
                    <a:tint val="75000"/>
                  </a:schemeClr>
                </a:solidFill>
              </a:defRPr>
            </a:lvl1pPr>
          </a:lstStyle>
          <a:p>
            <a:fld id="{CEACDC56-86F6-4B3B-AC7D-42E5BEB3EC42}" type="slidenum">
              <a:rPr lang="en-US" smtClean="0"/>
              <a:pPr/>
              <a:t>‹#›</a:t>
            </a:fld>
            <a:endParaRPr lang="en-US" dirty="0"/>
          </a:p>
        </p:txBody>
      </p:sp>
    </p:spTree>
    <p:extLst>
      <p:ext uri="{BB962C8B-B14F-4D97-AF65-F5344CB8AC3E}">
        <p14:creationId xmlns:p14="http://schemas.microsoft.com/office/powerpoint/2010/main" val="722063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78604" rtl="0" eaLnBrk="1" latinLnBrk="0" hangingPunct="1">
        <a:spcBef>
          <a:spcPct val="0"/>
        </a:spcBef>
        <a:buNone/>
        <a:defRPr sz="21100" kern="1200">
          <a:solidFill>
            <a:schemeClr val="tx1"/>
          </a:solidFill>
          <a:latin typeface="+mj-lt"/>
          <a:ea typeface="+mj-ea"/>
          <a:cs typeface="+mj-cs"/>
        </a:defRPr>
      </a:lvl1pPr>
    </p:titleStyle>
    <p:bodyStyle>
      <a:lvl1pPr marL="1641977" indent="-1641977" algn="l" defTabSz="4378604" rtl="0" eaLnBrk="1" latinLnBrk="0" hangingPunct="1">
        <a:spcBef>
          <a:spcPct val="20000"/>
        </a:spcBef>
        <a:buFont typeface="Arial" pitchFamily="34" charset="0"/>
        <a:buChar char="•"/>
        <a:defRPr sz="15300" kern="1200">
          <a:solidFill>
            <a:schemeClr val="tx1"/>
          </a:solidFill>
          <a:latin typeface="+mn-lt"/>
          <a:ea typeface="+mn-ea"/>
          <a:cs typeface="+mn-cs"/>
        </a:defRPr>
      </a:lvl1pPr>
      <a:lvl2pPr marL="3557616" indent="-1368314" algn="l" defTabSz="437860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73256" indent="-1094651" algn="l" defTabSz="4378604"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62558" indent="-1094651" algn="l" defTabSz="437860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51860" indent="-1094651" algn="l" defTabSz="437860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41162" indent="-1094651" algn="l" defTabSz="437860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30464" indent="-1094651" algn="l" defTabSz="437860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19767" indent="-1094651" algn="l" defTabSz="437860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09069" indent="-1094651" algn="l" defTabSz="4378604"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78604" rtl="0" eaLnBrk="1" latinLnBrk="0" hangingPunct="1">
        <a:defRPr sz="8600" kern="1200">
          <a:solidFill>
            <a:schemeClr val="tx1"/>
          </a:solidFill>
          <a:latin typeface="+mn-lt"/>
          <a:ea typeface="+mn-ea"/>
          <a:cs typeface="+mn-cs"/>
        </a:defRPr>
      </a:lvl1pPr>
      <a:lvl2pPr marL="2189302" algn="l" defTabSz="4378604" rtl="0" eaLnBrk="1" latinLnBrk="0" hangingPunct="1">
        <a:defRPr sz="8600" kern="1200">
          <a:solidFill>
            <a:schemeClr val="tx1"/>
          </a:solidFill>
          <a:latin typeface="+mn-lt"/>
          <a:ea typeface="+mn-ea"/>
          <a:cs typeface="+mn-cs"/>
        </a:defRPr>
      </a:lvl2pPr>
      <a:lvl3pPr marL="4378604" algn="l" defTabSz="4378604" rtl="0" eaLnBrk="1" latinLnBrk="0" hangingPunct="1">
        <a:defRPr sz="8600" kern="1200">
          <a:solidFill>
            <a:schemeClr val="tx1"/>
          </a:solidFill>
          <a:latin typeface="+mn-lt"/>
          <a:ea typeface="+mn-ea"/>
          <a:cs typeface="+mn-cs"/>
        </a:defRPr>
      </a:lvl3pPr>
      <a:lvl4pPr marL="6567907" algn="l" defTabSz="4378604" rtl="0" eaLnBrk="1" latinLnBrk="0" hangingPunct="1">
        <a:defRPr sz="8600" kern="1200">
          <a:solidFill>
            <a:schemeClr val="tx1"/>
          </a:solidFill>
          <a:latin typeface="+mn-lt"/>
          <a:ea typeface="+mn-ea"/>
          <a:cs typeface="+mn-cs"/>
        </a:defRPr>
      </a:lvl4pPr>
      <a:lvl5pPr marL="8757209" algn="l" defTabSz="4378604" rtl="0" eaLnBrk="1" latinLnBrk="0" hangingPunct="1">
        <a:defRPr sz="8600" kern="1200">
          <a:solidFill>
            <a:schemeClr val="tx1"/>
          </a:solidFill>
          <a:latin typeface="+mn-lt"/>
          <a:ea typeface="+mn-ea"/>
          <a:cs typeface="+mn-cs"/>
        </a:defRPr>
      </a:lvl5pPr>
      <a:lvl6pPr marL="10946511" algn="l" defTabSz="4378604" rtl="0" eaLnBrk="1" latinLnBrk="0" hangingPunct="1">
        <a:defRPr sz="8600" kern="1200">
          <a:solidFill>
            <a:schemeClr val="tx1"/>
          </a:solidFill>
          <a:latin typeface="+mn-lt"/>
          <a:ea typeface="+mn-ea"/>
          <a:cs typeface="+mn-cs"/>
        </a:defRPr>
      </a:lvl6pPr>
      <a:lvl7pPr marL="13135813" algn="l" defTabSz="4378604" rtl="0" eaLnBrk="1" latinLnBrk="0" hangingPunct="1">
        <a:defRPr sz="8600" kern="1200">
          <a:solidFill>
            <a:schemeClr val="tx1"/>
          </a:solidFill>
          <a:latin typeface="+mn-lt"/>
          <a:ea typeface="+mn-ea"/>
          <a:cs typeface="+mn-cs"/>
        </a:defRPr>
      </a:lvl7pPr>
      <a:lvl8pPr marL="15325115" algn="l" defTabSz="4378604" rtl="0" eaLnBrk="1" latinLnBrk="0" hangingPunct="1">
        <a:defRPr sz="8600" kern="1200">
          <a:solidFill>
            <a:schemeClr val="tx1"/>
          </a:solidFill>
          <a:latin typeface="+mn-lt"/>
          <a:ea typeface="+mn-ea"/>
          <a:cs typeface="+mn-cs"/>
        </a:defRPr>
      </a:lvl8pPr>
      <a:lvl9pPr marL="17514418" algn="l" defTabSz="4378604"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jpe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9204" y="874765"/>
            <a:ext cx="42406596" cy="1749531"/>
          </a:xfrm>
        </p:spPr>
        <p:txBody>
          <a:bodyPr>
            <a:noAutofit/>
          </a:bodyPr>
          <a:lstStyle/>
          <a:p>
            <a:r>
              <a:rPr lang="en-US" sz="5300" b="1" dirty="0"/>
              <a:t>New optical modality for prostate cancer visualization</a:t>
            </a:r>
            <a:r>
              <a:rPr lang="en-US" sz="3800" dirty="0"/>
              <a:t/>
            </a:r>
            <a:br>
              <a:rPr lang="en-US" sz="3800" dirty="0"/>
            </a:br>
            <a:r>
              <a:rPr lang="en-US" sz="2900" dirty="0"/>
              <a:t>Besarion Partsvania,</a:t>
            </a:r>
            <a:r>
              <a:rPr lang="en-US" sz="2900" baseline="30000" dirty="0"/>
              <a:t>1,*</a:t>
            </a:r>
            <a:r>
              <a:rPr lang="en-US" sz="2900" dirty="0"/>
              <a:t>Tamaz Sulaberidze,</a:t>
            </a:r>
            <a:r>
              <a:rPr lang="en-US" sz="2900" baseline="30000" dirty="0"/>
              <a:t>1</a:t>
            </a:r>
            <a:r>
              <a:rPr lang="en-US" sz="2900" dirty="0"/>
              <a:t>Alexandre Khuskivadze,</a:t>
            </a:r>
            <a:r>
              <a:rPr lang="en-US" sz="2900" baseline="30000" dirty="0"/>
              <a:t>2</a:t>
            </a:r>
            <a:r>
              <a:rPr lang="en-US" sz="2900" dirty="0"/>
              <a:t> and Ketevan Chubinidze</a:t>
            </a:r>
            <a:r>
              <a:rPr lang="en-US" sz="2900" baseline="30000" dirty="0"/>
              <a:t>1</a:t>
            </a:r>
            <a:r>
              <a:rPr lang="en-US" sz="2900" dirty="0"/>
              <a:t/>
            </a:r>
            <a:br>
              <a:rPr lang="en-US" sz="2900" dirty="0"/>
            </a:br>
            <a:r>
              <a:rPr lang="en-US" sz="2900" i="1" baseline="30000" dirty="0"/>
              <a:t>1</a:t>
            </a:r>
            <a:r>
              <a:rPr lang="en-US" sz="2900" i="1" dirty="0"/>
              <a:t>Georgian Technical University, Institute of Cybernetics, Tbilisi, 0186, Georgia</a:t>
            </a:r>
            <a:r>
              <a:rPr lang="en-US" sz="2900" dirty="0"/>
              <a:t/>
            </a:r>
            <a:br>
              <a:rPr lang="en-US" sz="2900" dirty="0"/>
            </a:br>
            <a:r>
              <a:rPr lang="en-US" sz="2900" i="1" baseline="30000" dirty="0"/>
              <a:t>2</a:t>
            </a:r>
            <a:r>
              <a:rPr lang="en-US" sz="2900" i="1" dirty="0"/>
              <a:t>Tbilisi StateMedical University,Tbilisi, 0160,  Georgia</a:t>
            </a:r>
            <a:endParaRPr lang="en-US" sz="2900" dirty="0"/>
          </a:p>
        </p:txBody>
      </p:sp>
      <p:sp>
        <p:nvSpPr>
          <p:cNvPr id="3" name="Subtitle 2"/>
          <p:cNvSpPr>
            <a:spLocks noGrp="1"/>
          </p:cNvSpPr>
          <p:nvPr>
            <p:ph type="subTitle" idx="1"/>
          </p:nvPr>
        </p:nvSpPr>
        <p:spPr>
          <a:xfrm>
            <a:off x="2099336" y="2834480"/>
            <a:ext cx="45800301" cy="23116893"/>
          </a:xfrm>
        </p:spPr>
        <p:txBody>
          <a:bodyPr>
            <a:normAutofit fontScale="77500" lnSpcReduction="20000"/>
          </a:bodyPr>
          <a:lstStyle/>
          <a:p>
            <a:r>
              <a:rPr lang="en-US" sz="3800" b="1" dirty="0">
                <a:solidFill>
                  <a:schemeClr val="tx1"/>
                </a:solidFill>
              </a:rPr>
              <a:t>1</a:t>
            </a:r>
            <a:r>
              <a:rPr lang="en-US" sz="4800" b="1" dirty="0">
                <a:solidFill>
                  <a:schemeClr val="tx1"/>
                </a:solidFill>
              </a:rPr>
              <a:t>. </a:t>
            </a:r>
            <a:r>
              <a:rPr lang="en-US" sz="4800" b="1" dirty="0" smtClean="0">
                <a:solidFill>
                  <a:schemeClr val="tx1"/>
                </a:solidFill>
              </a:rPr>
              <a:t>Introduction</a:t>
            </a:r>
            <a:r>
              <a:rPr lang="en-US" sz="4800" b="1" dirty="0">
                <a:solidFill>
                  <a:schemeClr val="tx1"/>
                </a:solidFill>
              </a:rPr>
              <a:t> </a:t>
            </a:r>
            <a:endParaRPr lang="en-US" sz="4800" b="1" dirty="0" smtClean="0">
              <a:solidFill>
                <a:schemeClr val="tx1"/>
              </a:solidFill>
            </a:endParaRPr>
          </a:p>
          <a:p>
            <a:pPr algn="l"/>
            <a:r>
              <a:rPr lang="en-US" sz="3800" b="1" dirty="0" smtClean="0">
                <a:solidFill>
                  <a:schemeClr val="tx1"/>
                </a:solidFill>
              </a:rPr>
              <a:t>Prostate cancer is the second cause of cancer death in men </a:t>
            </a:r>
            <a:r>
              <a:rPr lang="en-US" sz="3800" b="1" dirty="0" smtClean="0">
                <a:solidFill>
                  <a:schemeClr val="tx1"/>
                </a:solidFill>
              </a:rPr>
              <a:t>worldwide.  </a:t>
            </a:r>
            <a:r>
              <a:rPr lang="en-US" sz="3800" b="1" dirty="0" smtClean="0">
                <a:solidFill>
                  <a:schemeClr val="tx1"/>
                </a:solidFill>
              </a:rPr>
              <a:t>The difficulty of imaging methods remains in identifying small volumes of prostate cancer in the prostate gland. Besides, they are partially invasive. The limitations of the imaging methods for prostate cancer detection motivated us to seek of alternative techniques. Here is demonstrated, that near infrared radiation (NIR) can be used successfully for the visualization of cancerous outgrowths</a:t>
            </a:r>
            <a:r>
              <a:rPr lang="en-US" sz="3800" b="1" i="1" dirty="0" smtClean="0">
                <a:solidFill>
                  <a:schemeClr val="tx1"/>
                </a:solidFill>
              </a:rPr>
              <a:t> </a:t>
            </a:r>
            <a:r>
              <a:rPr lang="en-US" sz="3800" b="1" dirty="0" smtClean="0">
                <a:solidFill>
                  <a:schemeClr val="tx1"/>
                </a:solidFill>
              </a:rPr>
              <a:t>in the isolated prostate. </a:t>
            </a:r>
            <a:endParaRPr lang="en-US" sz="3800" b="1" dirty="0" smtClean="0">
              <a:solidFill>
                <a:schemeClr val="tx1"/>
              </a:solidFill>
            </a:endParaRPr>
          </a:p>
          <a:p>
            <a:r>
              <a:rPr lang="en-US" sz="4800" b="1" dirty="0" smtClean="0">
                <a:solidFill>
                  <a:schemeClr val="tx1"/>
                </a:solidFill>
              </a:rPr>
              <a:t>2. Methods </a:t>
            </a:r>
          </a:p>
          <a:p>
            <a:pPr algn="l"/>
            <a:r>
              <a:rPr lang="en-US" sz="3800" b="1" dirty="0" smtClean="0">
                <a:solidFill>
                  <a:schemeClr val="tx1"/>
                </a:solidFill>
              </a:rPr>
              <a:t>Prostate </a:t>
            </a:r>
            <a:r>
              <a:rPr lang="en-US" sz="3800" b="1" dirty="0">
                <a:solidFill>
                  <a:schemeClr val="tx1"/>
                </a:solidFill>
              </a:rPr>
              <a:t>glands were obtained from the radical prostatectomy. </a:t>
            </a:r>
            <a:r>
              <a:rPr lang="en-US" sz="3800" b="1" dirty="0" smtClean="0">
                <a:solidFill>
                  <a:schemeClr val="tx1"/>
                </a:solidFill>
              </a:rPr>
              <a:t>L</a:t>
            </a:r>
            <a:r>
              <a:rPr lang="en-US" sz="3800" b="1" dirty="0" smtClean="0">
                <a:solidFill>
                  <a:schemeClr val="tx1"/>
                </a:solidFill>
              </a:rPr>
              <a:t>ight </a:t>
            </a:r>
            <a:r>
              <a:rPr lang="en-US" sz="3800" b="1" dirty="0">
                <a:solidFill>
                  <a:schemeClr val="tx1"/>
                </a:solidFill>
              </a:rPr>
              <a:t>emitted </a:t>
            </a:r>
            <a:r>
              <a:rPr lang="en-US" sz="3800" b="1" dirty="0" smtClean="0">
                <a:solidFill>
                  <a:schemeClr val="tx1"/>
                </a:solidFill>
              </a:rPr>
              <a:t>diode </a:t>
            </a:r>
            <a:r>
              <a:rPr lang="en-US" sz="3800" b="1" dirty="0">
                <a:solidFill>
                  <a:schemeClr val="tx1"/>
                </a:solidFill>
              </a:rPr>
              <a:t>(LED</a:t>
            </a:r>
            <a:r>
              <a:rPr lang="en-US" sz="3800" b="1" dirty="0" smtClean="0">
                <a:solidFill>
                  <a:schemeClr val="tx1"/>
                </a:solidFill>
              </a:rPr>
              <a:t>) was utilized for </a:t>
            </a:r>
            <a:r>
              <a:rPr lang="en-US" sz="3800" b="1" dirty="0">
                <a:solidFill>
                  <a:schemeClr val="tx1"/>
                </a:solidFill>
              </a:rPr>
              <a:t>prostate </a:t>
            </a:r>
            <a:r>
              <a:rPr lang="en-US" sz="3800" b="1" dirty="0" err="1" smtClean="0">
                <a:solidFill>
                  <a:schemeClr val="tx1"/>
                </a:solidFill>
              </a:rPr>
              <a:t>transillumination</a:t>
            </a:r>
            <a:r>
              <a:rPr lang="en-US" sz="3800" b="1" dirty="0" smtClean="0">
                <a:solidFill>
                  <a:schemeClr val="tx1"/>
                </a:solidFill>
              </a:rPr>
              <a:t>. </a:t>
            </a:r>
            <a:r>
              <a:rPr lang="en-US" sz="3800" b="1" dirty="0">
                <a:solidFill>
                  <a:schemeClr val="tx1"/>
                </a:solidFill>
              </a:rPr>
              <a:t>Emitting wavelength was 850 nm. To observe the prostate glands in the NIR spectrum a 15 megapixel resolution CCD camera, coupled to a personal computer</a:t>
            </a:r>
            <a:r>
              <a:rPr lang="en-US" sz="3800" b="1" i="1" dirty="0">
                <a:solidFill>
                  <a:schemeClr val="tx1"/>
                </a:solidFill>
              </a:rPr>
              <a:t> </a:t>
            </a:r>
            <a:r>
              <a:rPr lang="en-US" sz="3800" b="1" dirty="0">
                <a:solidFill>
                  <a:schemeClr val="tx1"/>
                </a:solidFill>
              </a:rPr>
              <a:t>was used. </a:t>
            </a:r>
            <a:endParaRPr lang="en-US" sz="3800" b="1" dirty="0" smtClean="0">
              <a:solidFill>
                <a:schemeClr val="tx1"/>
              </a:solidFill>
            </a:endParaRPr>
          </a:p>
          <a:p>
            <a:pPr algn="l"/>
            <a:r>
              <a:rPr lang="en-US" sz="3800" b="1" dirty="0" smtClean="0">
                <a:solidFill>
                  <a:schemeClr val="tx1"/>
                </a:solidFill>
              </a:rPr>
              <a:t>In figure </a:t>
            </a:r>
            <a:r>
              <a:rPr lang="en-US" sz="3800" b="1" dirty="0" smtClean="0">
                <a:solidFill>
                  <a:schemeClr val="tx1"/>
                </a:solidFill>
              </a:rPr>
              <a:t>1 (a</a:t>
            </a:r>
            <a:r>
              <a:rPr lang="en-US" sz="3800" b="1" dirty="0" smtClean="0">
                <a:solidFill>
                  <a:schemeClr val="tx1"/>
                </a:solidFill>
              </a:rPr>
              <a:t>) </a:t>
            </a:r>
            <a:r>
              <a:rPr lang="en-US" sz="3800" b="1" dirty="0" smtClean="0">
                <a:solidFill>
                  <a:schemeClr val="tx1"/>
                </a:solidFill>
              </a:rPr>
              <a:t>by </a:t>
            </a:r>
            <a:r>
              <a:rPr lang="en-US" sz="3800" b="1" dirty="0" smtClean="0">
                <a:solidFill>
                  <a:schemeClr val="tx1"/>
                </a:solidFill>
              </a:rPr>
              <a:t>the arrows 1, 2, 3 and 4 are shown LED, CCD camera, power supply and computer, respectively. In the figure </a:t>
            </a:r>
            <a:r>
              <a:rPr lang="en-US" sz="3800" b="1" dirty="0" smtClean="0">
                <a:solidFill>
                  <a:schemeClr val="tx1"/>
                </a:solidFill>
              </a:rPr>
              <a:t>1b </a:t>
            </a:r>
            <a:r>
              <a:rPr lang="en-US" sz="3800" b="1" dirty="0" smtClean="0">
                <a:solidFill>
                  <a:schemeClr val="tx1"/>
                </a:solidFill>
              </a:rPr>
              <a:t>is shown prostate placed on Petri dish between CCD camera and LED. Infrared light pass through prostate and is captured by CCD camera. CCD camera is connected with PC </a:t>
            </a:r>
            <a:r>
              <a:rPr lang="en-US" sz="3800" b="1" dirty="0" smtClean="0">
                <a:solidFill>
                  <a:schemeClr val="tx1"/>
                </a:solidFill>
              </a:rPr>
              <a:t>and </a:t>
            </a:r>
            <a:r>
              <a:rPr lang="en-US" sz="3800" b="1" dirty="0" smtClean="0">
                <a:solidFill>
                  <a:schemeClr val="tx1"/>
                </a:solidFill>
              </a:rPr>
              <a:t>we receive prostate infrared image. System is placed in darkness to avoid artifacts of visible light.</a:t>
            </a:r>
          </a:p>
          <a:p>
            <a:pPr algn="l"/>
            <a:endParaRPr lang="en-US" sz="3800" b="1" dirty="0" smtClean="0">
              <a:solidFill>
                <a:schemeClr val="tx1"/>
              </a:solidFill>
            </a:endParaRPr>
          </a:p>
          <a:p>
            <a:pPr algn="l"/>
            <a:endParaRPr lang="en-US" sz="3800" b="1" dirty="0" smtClean="0">
              <a:solidFill>
                <a:schemeClr val="tx1"/>
              </a:solidFill>
            </a:endParaRPr>
          </a:p>
          <a:p>
            <a:pPr algn="l"/>
            <a:endParaRPr lang="en-US" sz="3800" b="1" dirty="0">
              <a:solidFill>
                <a:schemeClr val="tx1"/>
              </a:solidFill>
            </a:endParaRPr>
          </a:p>
          <a:p>
            <a:pPr algn="l"/>
            <a:endParaRPr lang="en-US" sz="3800" b="1" dirty="0" smtClean="0">
              <a:solidFill>
                <a:schemeClr val="tx1"/>
              </a:solidFill>
            </a:endParaRPr>
          </a:p>
          <a:p>
            <a:pPr algn="l"/>
            <a:endParaRPr lang="en-US" sz="3800" b="1" dirty="0" smtClean="0">
              <a:solidFill>
                <a:schemeClr val="tx1"/>
              </a:solidFill>
            </a:endParaRPr>
          </a:p>
          <a:p>
            <a:pPr algn="l"/>
            <a:endParaRPr lang="en-US" sz="3800" b="1" dirty="0" smtClean="0">
              <a:solidFill>
                <a:schemeClr val="tx1"/>
              </a:solidFill>
            </a:endParaRPr>
          </a:p>
          <a:p>
            <a:pPr algn="l"/>
            <a:endParaRPr lang="en-US" sz="3800" b="1" dirty="0" smtClean="0">
              <a:solidFill>
                <a:schemeClr val="tx1"/>
              </a:solidFill>
            </a:endParaRPr>
          </a:p>
          <a:p>
            <a:pPr algn="l"/>
            <a:endParaRPr lang="en-US" sz="3800" b="1" dirty="0" smtClean="0">
              <a:solidFill>
                <a:schemeClr val="tx1"/>
              </a:solidFill>
            </a:endParaRPr>
          </a:p>
          <a:p>
            <a:pPr algn="l"/>
            <a:endParaRPr lang="en-US" sz="3800" b="1" dirty="0" smtClean="0">
              <a:solidFill>
                <a:schemeClr val="tx1"/>
              </a:solidFill>
            </a:endParaRPr>
          </a:p>
          <a:p>
            <a:pPr algn="l"/>
            <a:r>
              <a:rPr lang="en-US" sz="3800" b="1" dirty="0" smtClean="0">
                <a:solidFill>
                  <a:schemeClr val="tx1"/>
                </a:solidFill>
              </a:rPr>
              <a:t>                                                                                                                                                                                                                                    Figure 1.</a:t>
            </a:r>
            <a:endParaRPr lang="en-US" sz="3800" b="1" dirty="0">
              <a:solidFill>
                <a:schemeClr val="tx1"/>
              </a:solidFill>
            </a:endParaRPr>
          </a:p>
          <a:p>
            <a:pPr algn="l"/>
            <a:endParaRPr lang="en-US" sz="3800" b="1" dirty="0" smtClean="0">
              <a:solidFill>
                <a:schemeClr val="tx1"/>
              </a:solidFill>
            </a:endParaRPr>
          </a:p>
          <a:p>
            <a:pPr algn="l"/>
            <a:r>
              <a:rPr lang="en-US" sz="3700" b="1" dirty="0" smtClean="0">
                <a:solidFill>
                  <a:schemeClr val="tx1"/>
                </a:solidFill>
              </a:rPr>
              <a:t>Isolated </a:t>
            </a:r>
            <a:r>
              <a:rPr lang="en-US" sz="3700" b="1" dirty="0">
                <a:solidFill>
                  <a:schemeClr val="tx1"/>
                </a:solidFill>
              </a:rPr>
              <a:t>prostate was firstly investigated in NIR and locations of cancerous outgrowths were determined. Furthermore, the prostate glands were examined histo-morphologically, based on the standard methods</a:t>
            </a:r>
            <a:r>
              <a:rPr lang="ka-GE" sz="3700" b="1" dirty="0">
                <a:solidFill>
                  <a:schemeClr val="tx1"/>
                </a:solidFill>
              </a:rPr>
              <a:t>, </a:t>
            </a:r>
            <a:r>
              <a:rPr lang="en-US" sz="3700" b="1" dirty="0">
                <a:solidFill>
                  <a:schemeClr val="tx1"/>
                </a:solidFill>
              </a:rPr>
              <a:t>which enable a tumor to be located precisely in the prostate tissue </a:t>
            </a:r>
            <a:r>
              <a:rPr lang="en-US" sz="3700" b="1" dirty="0" smtClean="0">
                <a:solidFill>
                  <a:schemeClr val="tx1"/>
                </a:solidFill>
              </a:rPr>
              <a:t>. </a:t>
            </a:r>
            <a:r>
              <a:rPr lang="ka-GE" sz="3700" b="1" dirty="0">
                <a:solidFill>
                  <a:schemeClr val="tx1"/>
                </a:solidFill>
                <a:latin typeface="Calibri (Body)"/>
              </a:rPr>
              <a:t>Accordingly, a location of each cancerous outgrowth was determined using two methods: one which was detected by histo-morphological examination and other, by means of the NIR investigations. </a:t>
            </a:r>
            <a:r>
              <a:rPr lang="en-US" sz="3700" b="1" dirty="0">
                <a:solidFill>
                  <a:schemeClr val="tx1"/>
                </a:solidFill>
              </a:rPr>
              <a:t>Because the investigations were carried out on the base of a standard method, we did not consider including here an illustrative stuff of </a:t>
            </a:r>
            <a:r>
              <a:rPr lang="ka-GE" sz="3700" b="1" dirty="0">
                <a:solidFill>
                  <a:schemeClr val="tx1"/>
                </a:solidFill>
              </a:rPr>
              <a:t>the </a:t>
            </a:r>
            <a:r>
              <a:rPr lang="en-US" sz="3700" b="1" dirty="0" err="1">
                <a:solidFill>
                  <a:schemeClr val="tx1"/>
                </a:solidFill>
              </a:rPr>
              <a:t>histo</a:t>
            </a:r>
            <a:r>
              <a:rPr lang="en-US" sz="3700" b="1" dirty="0">
                <a:solidFill>
                  <a:schemeClr val="tx1"/>
                </a:solidFill>
              </a:rPr>
              <a:t>-morphological examinations</a:t>
            </a:r>
            <a:r>
              <a:rPr lang="en-US" sz="3700" b="1" dirty="0" smtClean="0">
                <a:solidFill>
                  <a:schemeClr val="tx1"/>
                </a:solidFill>
              </a:rPr>
              <a:t>.</a:t>
            </a:r>
          </a:p>
          <a:p>
            <a:pPr algn="l"/>
            <a:endParaRPr lang="en-US" sz="3800" b="1" dirty="0" smtClean="0">
              <a:solidFill>
                <a:schemeClr val="tx1"/>
              </a:solidFill>
              <a:latin typeface="Calibri (Body)"/>
            </a:endParaRPr>
          </a:p>
          <a:p>
            <a:r>
              <a:rPr lang="en-US" sz="4800" b="1" dirty="0">
                <a:solidFill>
                  <a:schemeClr val="tx1"/>
                </a:solidFill>
              </a:rPr>
              <a:t>3.Results</a:t>
            </a:r>
            <a:endParaRPr lang="en-US" sz="4800" dirty="0" smtClean="0">
              <a:solidFill>
                <a:schemeClr val="tx1"/>
              </a:solidFill>
            </a:endParaRPr>
          </a:p>
          <a:p>
            <a:pPr algn="l"/>
            <a:r>
              <a:rPr lang="en-US" sz="3800" dirty="0" smtClean="0">
                <a:solidFill>
                  <a:schemeClr val="tx1"/>
                </a:solidFill>
              </a:rPr>
              <a:t> </a:t>
            </a:r>
            <a:r>
              <a:rPr lang="en-US" sz="3800" b="1" dirty="0" smtClean="0">
                <a:solidFill>
                  <a:schemeClr val="tx1"/>
                </a:solidFill>
              </a:rPr>
              <a:t>Infrared image of the non-cancerous prostate is characterized with brightness </a:t>
            </a:r>
            <a:r>
              <a:rPr lang="en-US" sz="3800" b="1" dirty="0" smtClean="0">
                <a:solidFill>
                  <a:schemeClr val="tx1"/>
                </a:solidFill>
              </a:rPr>
              <a:t>homogeneity. Figure2 A- </a:t>
            </a:r>
            <a:r>
              <a:rPr lang="en-US" sz="3800" b="1" dirty="0" smtClean="0">
                <a:solidFill>
                  <a:schemeClr val="tx1"/>
                </a:solidFill>
              </a:rPr>
              <a:t>view from the rectum side.</a:t>
            </a:r>
            <a:r>
              <a:rPr lang="ka-GE" sz="3800" b="1" dirty="0" smtClean="0">
                <a:solidFill>
                  <a:schemeClr val="tx1"/>
                </a:solidFill>
              </a:rPr>
              <a:t> (</a:t>
            </a:r>
            <a:r>
              <a:rPr lang="en-US" sz="3800" b="1" dirty="0" smtClean="0">
                <a:solidFill>
                  <a:schemeClr val="tx1"/>
                </a:solidFill>
              </a:rPr>
              <a:t>Arrow indicates edge of </a:t>
            </a:r>
            <a:r>
              <a:rPr lang="en-US" sz="3800" b="1" dirty="0" err="1" smtClean="0">
                <a:solidFill>
                  <a:schemeClr val="tx1"/>
                </a:solidFill>
              </a:rPr>
              <a:t>Petry</a:t>
            </a:r>
            <a:r>
              <a:rPr lang="en-US" sz="3800" b="1" dirty="0" smtClean="0">
                <a:solidFill>
                  <a:schemeClr val="tx1"/>
                </a:solidFill>
              </a:rPr>
              <a:t> dish). </a:t>
            </a:r>
            <a:r>
              <a:rPr lang="en-US" sz="3800" b="1" dirty="0" smtClean="0">
                <a:solidFill>
                  <a:schemeClr val="tx1"/>
                </a:solidFill>
              </a:rPr>
              <a:t>Infrared </a:t>
            </a:r>
            <a:r>
              <a:rPr lang="en-US" sz="3800" b="1" dirty="0" smtClean="0">
                <a:solidFill>
                  <a:schemeClr val="tx1"/>
                </a:solidFill>
              </a:rPr>
              <a:t>image of the cancerous prostate </a:t>
            </a:r>
            <a:r>
              <a:rPr lang="en-US" sz="3800" b="1" dirty="0" smtClean="0">
                <a:solidFill>
                  <a:schemeClr val="tx1"/>
                </a:solidFill>
              </a:rPr>
              <a:t>is </a:t>
            </a:r>
            <a:r>
              <a:rPr lang="en-US" sz="3800" b="1" dirty="0" smtClean="0">
                <a:solidFill>
                  <a:schemeClr val="tx1"/>
                </a:solidFill>
              </a:rPr>
              <a:t>characterized with extremely non homogeneity.  Tis is so because cancerous tissue optical density is much higher </a:t>
            </a:r>
            <a:r>
              <a:rPr lang="en-US" sz="3800" b="1" dirty="0" smtClean="0">
                <a:solidFill>
                  <a:schemeClr val="tx1"/>
                </a:solidFill>
              </a:rPr>
              <a:t>than density </a:t>
            </a:r>
            <a:r>
              <a:rPr lang="en-US" sz="3800" b="1" dirty="0" smtClean="0">
                <a:solidFill>
                  <a:schemeClr val="tx1"/>
                </a:solidFill>
              </a:rPr>
              <a:t>of noncncerous tissue.  In the figure </a:t>
            </a:r>
            <a:r>
              <a:rPr lang="en-US" sz="3800" b="1" dirty="0" smtClean="0">
                <a:solidFill>
                  <a:schemeClr val="tx1"/>
                </a:solidFill>
              </a:rPr>
              <a:t>2B </a:t>
            </a:r>
            <a:r>
              <a:rPr lang="en-US" sz="3800" b="1" dirty="0" smtClean="0">
                <a:solidFill>
                  <a:schemeClr val="tx1"/>
                </a:solidFill>
              </a:rPr>
              <a:t>is shown one </a:t>
            </a:r>
            <a:r>
              <a:rPr lang="en-US" sz="3800" b="1" dirty="0" smtClean="0">
                <a:solidFill>
                  <a:schemeClr val="tx1"/>
                </a:solidFill>
              </a:rPr>
              <a:t>of the </a:t>
            </a:r>
            <a:r>
              <a:rPr lang="en-US" sz="3800" b="1" dirty="0" smtClean="0">
                <a:solidFill>
                  <a:schemeClr val="tx1"/>
                </a:solidFill>
              </a:rPr>
              <a:t>cancerous prostates IR image. View from the rectum side. The dark area located in the upper right part of the picture (shown by arrow) corresponds to the cancerous </a:t>
            </a:r>
            <a:r>
              <a:rPr lang="en-US" sz="3800" b="1" dirty="0" smtClean="0">
                <a:solidFill>
                  <a:schemeClr val="tx1"/>
                </a:solidFill>
              </a:rPr>
              <a:t>outgrowth.   </a:t>
            </a:r>
            <a:r>
              <a:rPr lang="en-US" sz="3800" b="1" dirty="0" smtClean="0">
                <a:solidFill>
                  <a:schemeClr val="tx1"/>
                </a:solidFill>
              </a:rPr>
              <a:t>After the NIR investigation, this prostate gland was examined </a:t>
            </a:r>
            <a:r>
              <a:rPr lang="en-US" sz="3800" b="1" dirty="0" err="1" smtClean="0">
                <a:solidFill>
                  <a:schemeClr val="tx1"/>
                </a:solidFill>
              </a:rPr>
              <a:t>hysto</a:t>
            </a:r>
            <a:r>
              <a:rPr lang="en-US" sz="3800" b="1" dirty="0" smtClean="0">
                <a:solidFill>
                  <a:schemeClr val="tx1"/>
                </a:solidFill>
              </a:rPr>
              <a:t>-morphologically. </a:t>
            </a:r>
            <a:r>
              <a:rPr lang="en-US" sz="3800" b="1" dirty="0" smtClean="0">
                <a:solidFill>
                  <a:schemeClr val="tx1"/>
                </a:solidFill>
              </a:rPr>
              <a:t>In this case Gleason score was </a:t>
            </a:r>
            <a:r>
              <a:rPr lang="en-US" sz="3800" b="1" dirty="0" smtClean="0">
                <a:solidFill>
                  <a:schemeClr val="tx1"/>
                </a:solidFill>
              </a:rPr>
              <a:t>7. </a:t>
            </a:r>
            <a:endParaRPr lang="en-US" sz="3800" b="1" dirty="0" smtClean="0">
              <a:solidFill>
                <a:schemeClr val="tx1"/>
              </a:solidFill>
            </a:endParaRPr>
          </a:p>
          <a:p>
            <a:pPr algn="l"/>
            <a:r>
              <a:rPr lang="en-US" sz="3800" b="1" dirty="0" smtClean="0">
                <a:solidFill>
                  <a:schemeClr val="tx1"/>
                </a:solidFill>
              </a:rPr>
              <a:t>We have developed a software. It enables to map out the distribution of prostate cancer with different </a:t>
            </a:r>
            <a:r>
              <a:rPr lang="en-US" sz="3800" b="1" dirty="0" smtClean="0">
                <a:solidFill>
                  <a:schemeClr val="tx1"/>
                </a:solidFill>
              </a:rPr>
              <a:t>aggressiveness </a:t>
            </a:r>
            <a:r>
              <a:rPr lang="en-US" sz="3800" b="1" dirty="0" smtClean="0">
                <a:solidFill>
                  <a:schemeClr val="tx1"/>
                </a:solidFill>
              </a:rPr>
              <a:t>in the color expression- </a:t>
            </a:r>
            <a:r>
              <a:rPr lang="en-US" sz="3800" b="1" dirty="0" smtClean="0">
                <a:solidFill>
                  <a:schemeClr val="tx1"/>
                </a:solidFill>
              </a:rPr>
              <a:t>Figure 2C. </a:t>
            </a:r>
            <a:r>
              <a:rPr lang="en-US" sz="3800" b="1" dirty="0" smtClean="0">
                <a:solidFill>
                  <a:schemeClr val="tx1"/>
                </a:solidFill>
              </a:rPr>
              <a:t>Here is demonstrated a part of the prostate gland in grayscale (a), and in color (b) representation. As shown in the grayscale picture, </a:t>
            </a:r>
            <a:r>
              <a:rPr lang="en-US" sz="3800" b="1" dirty="0" smtClean="0">
                <a:solidFill>
                  <a:schemeClr val="tx1"/>
                </a:solidFill>
              </a:rPr>
              <a:t>the </a:t>
            </a:r>
            <a:r>
              <a:rPr lang="en-US" sz="3800" b="1" dirty="0" smtClean="0">
                <a:solidFill>
                  <a:schemeClr val="tx1"/>
                </a:solidFill>
              </a:rPr>
              <a:t>cancerous outgrowth with highest aggressiveness are the darkest areas indicated by the arrows 2 and 3. </a:t>
            </a:r>
            <a:r>
              <a:rPr lang="en-US" sz="3800" b="1" dirty="0" smtClean="0">
                <a:solidFill>
                  <a:schemeClr val="tx1"/>
                </a:solidFill>
              </a:rPr>
              <a:t>Less aggressiveness corresponds to the area indicated by the arrow 1. On </a:t>
            </a:r>
            <a:r>
              <a:rPr lang="en-US" sz="3800" b="1" dirty="0" smtClean="0">
                <a:solidFill>
                  <a:schemeClr val="tx1"/>
                </a:solidFill>
              </a:rPr>
              <a:t>the colored part of the picture, the cancer with highest aggressiveness are shown in blue (arrows 2 and 3), while </a:t>
            </a:r>
            <a:r>
              <a:rPr lang="ka-GE" sz="3800" b="1" dirty="0" smtClean="0">
                <a:solidFill>
                  <a:schemeClr val="tx1"/>
                </a:solidFill>
              </a:rPr>
              <a:t> </a:t>
            </a:r>
            <a:r>
              <a:rPr lang="en-US" sz="3800" b="1" dirty="0" smtClean="0">
                <a:solidFill>
                  <a:schemeClr val="tx1"/>
                </a:solidFill>
              </a:rPr>
              <a:t>with the less aggressiveness are shown in red (arrow 1). Right hand side of the picture represents the color bar. </a:t>
            </a:r>
          </a:p>
          <a:p>
            <a:pPr algn="l"/>
            <a:endParaRPr lang="en-US" sz="3800" b="1" dirty="0">
              <a:solidFill>
                <a:schemeClr val="tx1"/>
              </a:solidFill>
            </a:endParaRPr>
          </a:p>
          <a:p>
            <a:pPr algn="l"/>
            <a:endParaRPr lang="en-US" sz="3800" b="1" dirty="0" smtClean="0">
              <a:solidFill>
                <a:schemeClr val="tx1"/>
              </a:solidFill>
            </a:endParaRPr>
          </a:p>
          <a:p>
            <a:pPr algn="l"/>
            <a:endParaRPr lang="en-US" sz="3800" b="1" dirty="0">
              <a:solidFill>
                <a:schemeClr val="tx1"/>
              </a:solidFill>
            </a:endParaRPr>
          </a:p>
          <a:p>
            <a:pPr algn="l"/>
            <a:endParaRPr lang="en-US" sz="3800" b="1" dirty="0" smtClean="0">
              <a:solidFill>
                <a:schemeClr val="tx1"/>
              </a:solidFill>
            </a:endParaRPr>
          </a:p>
          <a:p>
            <a:pPr algn="l"/>
            <a:endParaRPr lang="en-US" sz="3800" b="1" dirty="0">
              <a:solidFill>
                <a:schemeClr val="tx1"/>
              </a:solidFill>
            </a:endParaRPr>
          </a:p>
          <a:p>
            <a:pPr algn="l"/>
            <a:endParaRPr lang="en-US" sz="3800" b="1" dirty="0" smtClean="0">
              <a:solidFill>
                <a:schemeClr val="tx1"/>
              </a:solidFill>
            </a:endParaRPr>
          </a:p>
          <a:p>
            <a:pPr algn="l"/>
            <a:endParaRPr lang="en-US" sz="3800" b="1" dirty="0">
              <a:solidFill>
                <a:schemeClr val="tx1"/>
              </a:solidFill>
            </a:endParaRPr>
          </a:p>
          <a:p>
            <a:pPr algn="l"/>
            <a:r>
              <a:rPr lang="en-US" sz="3800" b="1" dirty="0" smtClean="0">
                <a:solidFill>
                  <a:schemeClr val="tx1"/>
                </a:solidFill>
              </a:rPr>
              <a:t>                                                   </a:t>
            </a:r>
          </a:p>
          <a:p>
            <a:pPr algn="l"/>
            <a:r>
              <a:rPr lang="en-US" sz="3800" b="1" dirty="0" smtClean="0">
                <a:solidFill>
                  <a:schemeClr val="tx1"/>
                </a:solidFill>
              </a:rPr>
              <a:t>                                                                    A)                                                                                                   </a:t>
            </a:r>
            <a:r>
              <a:rPr lang="en-US" sz="3800" b="1" dirty="0" smtClean="0">
                <a:solidFill>
                  <a:schemeClr val="tx1"/>
                </a:solidFill>
              </a:rPr>
              <a:t>                                               </a:t>
            </a:r>
            <a:r>
              <a:rPr lang="en-US" sz="3800" b="1" dirty="0" smtClean="0">
                <a:solidFill>
                  <a:schemeClr val="tx1"/>
                </a:solidFill>
              </a:rPr>
              <a:t>B)                                                                                                                                                      C</a:t>
            </a:r>
            <a:r>
              <a:rPr lang="en-US" sz="3800" b="1" dirty="0" smtClean="0">
                <a:solidFill>
                  <a:schemeClr val="tx1"/>
                </a:solidFill>
              </a:rPr>
              <a:t>)</a:t>
            </a:r>
            <a:endParaRPr lang="en-US" sz="3800" b="1" dirty="0" smtClean="0">
              <a:solidFill>
                <a:schemeClr val="tx1"/>
              </a:solidFill>
            </a:endParaRPr>
          </a:p>
          <a:p>
            <a:pPr algn="l"/>
            <a:r>
              <a:rPr lang="en-US" sz="3800" b="1" dirty="0" smtClean="0">
                <a:solidFill>
                  <a:schemeClr val="tx1"/>
                </a:solidFill>
              </a:rPr>
              <a:t>                                                                                                                                                                                                                                                                                   Figure2.</a:t>
            </a:r>
            <a:endParaRPr lang="en-US" sz="3800" b="1" dirty="0" smtClean="0">
              <a:solidFill>
                <a:schemeClr val="tx1"/>
              </a:solidFill>
            </a:endParaRPr>
          </a:p>
          <a:p>
            <a:pPr algn="l"/>
            <a:r>
              <a:rPr lang="en-US" sz="3800" b="1" dirty="0" smtClean="0">
                <a:solidFill>
                  <a:schemeClr val="tx1"/>
                </a:solidFill>
              </a:rPr>
              <a:t>On the basis of our investigations we have developed and fabricated prototype of future device for prostate cancer diagnosis </a:t>
            </a:r>
            <a:r>
              <a:rPr lang="en-US" sz="3800" b="1" i="1" dirty="0" smtClean="0">
                <a:solidFill>
                  <a:schemeClr val="tx1"/>
                </a:solidFill>
              </a:rPr>
              <a:t>in vivo</a:t>
            </a:r>
            <a:r>
              <a:rPr lang="en-US" sz="3800" b="1" dirty="0" smtClean="0">
                <a:solidFill>
                  <a:schemeClr val="tx1"/>
                </a:solidFill>
              </a:rPr>
              <a:t>. Device consists from IR illuminator-figure </a:t>
            </a:r>
            <a:r>
              <a:rPr lang="en-US" sz="3800" b="1" dirty="0" smtClean="0">
                <a:solidFill>
                  <a:schemeClr val="tx1"/>
                </a:solidFill>
              </a:rPr>
              <a:t>3a, </a:t>
            </a:r>
            <a:r>
              <a:rPr lang="en-US" sz="3800" b="1" dirty="0" smtClean="0">
                <a:solidFill>
                  <a:schemeClr val="tx1"/>
                </a:solidFill>
              </a:rPr>
              <a:t>which will be placed in the prostate through urethral channel and from the  IR detector –figure </a:t>
            </a:r>
            <a:r>
              <a:rPr lang="en-US" sz="3800" b="1" dirty="0" smtClean="0">
                <a:solidFill>
                  <a:schemeClr val="tx1"/>
                </a:solidFill>
              </a:rPr>
              <a:t>3b, </a:t>
            </a:r>
            <a:r>
              <a:rPr lang="en-US" sz="3800" b="1" dirty="0" smtClean="0">
                <a:solidFill>
                  <a:schemeClr val="tx1"/>
                </a:solidFill>
              </a:rPr>
              <a:t>which will be placed in the rectum. Detector is connected to PC. Elaborated software forms prostate infrared images and determines existence of cancer with 95% probability</a:t>
            </a:r>
            <a:r>
              <a:rPr lang="en-US" sz="3800" dirty="0" smtClean="0"/>
              <a:t>. </a:t>
            </a:r>
            <a:endParaRPr lang="en-US" sz="3800" b="1" dirty="0" smtClean="0">
              <a:solidFill>
                <a:schemeClr val="tx1"/>
              </a:solidFill>
            </a:endParaRPr>
          </a:p>
          <a:p>
            <a:pPr algn="l"/>
            <a:endParaRPr lang="en-US" sz="3800" b="1" dirty="0" smtClean="0">
              <a:solidFill>
                <a:schemeClr val="tx1"/>
              </a:solidFill>
            </a:endParaRPr>
          </a:p>
          <a:p>
            <a:pPr algn="l"/>
            <a:endParaRPr lang="en-US" sz="3800" dirty="0" smtClean="0"/>
          </a:p>
          <a:p>
            <a:pPr algn="l"/>
            <a:endParaRPr lang="en-US" sz="3800" dirty="0"/>
          </a:p>
          <a:p>
            <a:pPr algn="l"/>
            <a:r>
              <a:rPr lang="en-US" sz="3800" dirty="0" smtClean="0"/>
              <a:t>                                                                                                            </a:t>
            </a:r>
          </a:p>
          <a:p>
            <a:pPr algn="l"/>
            <a:endParaRPr lang="en-US" sz="3800" b="1" dirty="0" smtClean="0">
              <a:solidFill>
                <a:schemeClr val="tx1"/>
              </a:solidFill>
            </a:endParaRPr>
          </a:p>
          <a:p>
            <a:pPr algn="l"/>
            <a:r>
              <a:rPr lang="en-US" sz="3800" b="1" dirty="0" smtClean="0">
                <a:solidFill>
                  <a:schemeClr val="tx1"/>
                </a:solidFill>
              </a:rPr>
              <a:t>                                                                                </a:t>
            </a:r>
            <a:r>
              <a:rPr lang="en-US" sz="3800" b="1" dirty="0" smtClean="0">
                <a:solidFill>
                  <a:schemeClr val="tx1"/>
                </a:solidFill>
              </a:rPr>
              <a:t>Figure </a:t>
            </a:r>
            <a:r>
              <a:rPr lang="en-US" sz="3800" b="1" smtClean="0">
                <a:solidFill>
                  <a:schemeClr val="tx1"/>
                </a:solidFill>
              </a:rPr>
              <a:t>3a                                                                                                                                                                                                                             </a:t>
            </a:r>
            <a:r>
              <a:rPr lang="en-US" sz="3800" b="1" dirty="0" smtClean="0">
                <a:solidFill>
                  <a:schemeClr val="tx1"/>
                </a:solidFill>
              </a:rPr>
              <a:t>Figure 3b</a:t>
            </a:r>
            <a:endParaRPr lang="en-US" sz="3800" b="1" dirty="0" smtClean="0">
              <a:solidFill>
                <a:schemeClr val="tx1"/>
              </a:solidFill>
            </a:endParaRPr>
          </a:p>
          <a:p>
            <a:pPr algn="l"/>
            <a:endParaRPr lang="en-US" sz="3800" b="1" dirty="0" smtClean="0"/>
          </a:p>
          <a:p>
            <a:pPr algn="l"/>
            <a:endParaRPr lang="en-US" sz="3800" b="1" dirty="0" smtClean="0">
              <a:solidFill>
                <a:schemeClr val="tx1"/>
              </a:solidFill>
            </a:endParaRPr>
          </a:p>
          <a:p>
            <a:pPr algn="l"/>
            <a:endParaRPr lang="en-US" sz="3400" dirty="0" smtClean="0">
              <a:solidFill>
                <a:schemeClr val="tx1"/>
              </a:solidFill>
            </a:endParaRPr>
          </a:p>
          <a:p>
            <a:pPr algn="l"/>
            <a:endParaRPr lang="en-US" sz="3800" b="1" dirty="0" smtClean="0">
              <a:solidFill>
                <a:schemeClr val="tx1"/>
              </a:solidFill>
            </a:endParaRPr>
          </a:p>
          <a:p>
            <a:pPr algn="l"/>
            <a:endParaRPr lang="en-US" sz="3800" dirty="0" smtClean="0">
              <a:solidFill>
                <a:schemeClr val="tx1"/>
              </a:solidFill>
            </a:endParaRPr>
          </a:p>
          <a:p>
            <a:pPr algn="l"/>
            <a:endParaRPr lang="en-US" sz="2900" dirty="0" smtClean="0">
              <a:solidFill>
                <a:schemeClr val="tx1"/>
              </a:solidFill>
            </a:endParaRPr>
          </a:p>
          <a:p>
            <a:pPr algn="l"/>
            <a:endParaRPr lang="en-US" sz="2900" dirty="0">
              <a:solidFill>
                <a:schemeClr val="tx1"/>
              </a:solidFill>
            </a:endParaRPr>
          </a:p>
        </p:txBody>
      </p:sp>
      <p:pic>
        <p:nvPicPr>
          <p:cNvPr id="1026" name="Picture 2" descr="C:\Users\Giorgio\Desktop\Beso\Set-up.tif"/>
          <p:cNvPicPr>
            <a:picLocks noChangeAspect="1" noChangeArrowheads="1"/>
          </p:cNvPicPr>
          <p:nvPr/>
        </p:nvPicPr>
        <p:blipFill>
          <a:blip r:embed="rId2"/>
          <a:srcRect/>
          <a:stretch>
            <a:fillRect/>
          </a:stretch>
        </p:blipFill>
        <p:spPr bwMode="auto">
          <a:xfrm>
            <a:off x="18864261" y="6492081"/>
            <a:ext cx="10591800" cy="3902242"/>
          </a:xfrm>
          <a:prstGeom prst="rect">
            <a:avLst/>
          </a:prstGeom>
          <a:noFill/>
        </p:spPr>
      </p:pic>
      <p:pic>
        <p:nvPicPr>
          <p:cNvPr id="1027" name="Picture 3" descr="C:\Users\Giorgio\Desktop\Beso\noncanceros.tif"/>
          <p:cNvPicPr>
            <a:picLocks noChangeAspect="1" noChangeArrowheads="1"/>
          </p:cNvPicPr>
          <p:nvPr/>
        </p:nvPicPr>
        <p:blipFill>
          <a:blip r:embed="rId3"/>
          <a:srcRect/>
          <a:stretch>
            <a:fillRect/>
          </a:stretch>
        </p:blipFill>
        <p:spPr bwMode="auto">
          <a:xfrm>
            <a:off x="7140574" y="15788481"/>
            <a:ext cx="4716463" cy="3553446"/>
          </a:xfrm>
          <a:prstGeom prst="rect">
            <a:avLst/>
          </a:prstGeom>
          <a:noFill/>
        </p:spPr>
      </p:pic>
      <p:pic>
        <p:nvPicPr>
          <p:cNvPr id="1028" name="Picture 4" descr="C:\Users\Giorgio\Desktop\Beso\2.tiff"/>
          <p:cNvPicPr>
            <a:picLocks noChangeAspect="1" noChangeArrowheads="1"/>
          </p:cNvPicPr>
          <p:nvPr/>
        </p:nvPicPr>
        <p:blipFill>
          <a:blip r:embed="rId4"/>
          <a:srcRect/>
          <a:stretch>
            <a:fillRect/>
          </a:stretch>
        </p:blipFill>
        <p:spPr bwMode="auto">
          <a:xfrm>
            <a:off x="20010437" y="15451758"/>
            <a:ext cx="4843849" cy="3886200"/>
          </a:xfrm>
          <a:prstGeom prst="rect">
            <a:avLst/>
          </a:prstGeom>
          <a:noFill/>
        </p:spPr>
      </p:pic>
      <p:pic>
        <p:nvPicPr>
          <p:cNvPr id="1029" name="Picture 5" descr="C:\Users\Giorgio\Desktop\Beso\1.tif"/>
          <p:cNvPicPr>
            <a:picLocks noChangeAspect="1" noChangeArrowheads="1"/>
          </p:cNvPicPr>
          <p:nvPr/>
        </p:nvPicPr>
        <p:blipFill>
          <a:blip r:embed="rId5"/>
          <a:srcRect/>
          <a:stretch>
            <a:fillRect/>
          </a:stretch>
        </p:blipFill>
        <p:spPr bwMode="auto">
          <a:xfrm>
            <a:off x="29459237" y="15592508"/>
            <a:ext cx="8229600" cy="3604700"/>
          </a:xfrm>
          <a:prstGeom prst="rect">
            <a:avLst/>
          </a:prstGeom>
          <a:noFill/>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49437" y="20815390"/>
            <a:ext cx="5257800" cy="238569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9037" y="21535667"/>
            <a:ext cx="5524500" cy="1665420"/>
          </a:xfrm>
          <a:prstGeom prst="rect">
            <a:avLst/>
          </a:prstGeom>
        </p:spPr>
      </p:pic>
    </p:spTree>
    <p:extLst>
      <p:ext uri="{BB962C8B-B14F-4D97-AF65-F5344CB8AC3E}">
        <p14:creationId xmlns:p14="http://schemas.microsoft.com/office/powerpoint/2010/main" val="3380651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345</TotalTime>
  <Words>10</Words>
  <Application>Microsoft Office PowerPoint</Application>
  <PresentationFormat>Custom</PresentationFormat>
  <Paragraphs>44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New optical modality for prostate cancer visualization Besarion Partsvania,1,*Tamaz Sulaberidze,1Alexandre Khuskivadze,2 and Ketevan Chubinidze1 1Georgian Technical University, Institute of Cybernetics, Tbilisi, 0186, Georgia 2Tbilisi StateMedical University,Tbilisi, 0160,  Georgia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optical modality for prostate cancer visualization Besarion Partsvania,1,*Tamaz Sulaberidze,1Alexandre Khuskivadze,2 and Ketevan Chubinidze1 1Georgian Technical University, Institute of Cybernetics, Tbilisi, 0186, Georgia 2Tbilisi StateMedical University,Tbilisi, 0160,  Georgia</dc:title>
  <dc:creator>Beso</dc:creator>
  <cp:lastModifiedBy>Beso</cp:lastModifiedBy>
  <cp:revision>53</cp:revision>
  <dcterms:created xsi:type="dcterms:W3CDTF">2018-01-11T12:26:07Z</dcterms:created>
  <dcterms:modified xsi:type="dcterms:W3CDTF">2018-01-13T09:32:29Z</dcterms:modified>
</cp:coreProperties>
</file>